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3"/>
  </p:notesMasterIdLst>
  <p:handoutMasterIdLst>
    <p:handoutMasterId r:id="rId64"/>
  </p:handout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</p:sldIdLst>
  <p:sldSz cx="10077450" cy="756285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-1572" y="-114"/>
      </p:cViewPr>
      <p:guideLst>
        <p:guide orient="horz" pos="2382"/>
        <p:guide pos="31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c:style val="2"/>
  <c:chart>
    <c:autoTitleDeleted val="1"/>
    <c:plotArea>
      <c:layout>
        <c:manualLayout>
          <c:xMode val="edge"/>
          <c:yMode val="edge"/>
          <c:x val="3.7833975147882018E-2"/>
          <c:y val="8.9656464384176446E-2"/>
          <c:w val="0.83437214657191627"/>
          <c:h val="0.85992498557414887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524032"/>
        <c:axId val="34658560"/>
      </c:barChart>
      <c:valAx>
        <c:axId val="34658560"/>
        <c:scaling>
          <c:orientation val="minMax"/>
        </c:scaling>
        <c:delete val="0"/>
        <c:axPos val="l"/>
        <c:majorGridlines>
          <c:spPr>
            <a:ln w="9360">
              <a:solidFill>
                <a:srgbClr val="B3B3B3"/>
              </a:solidFill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solidFill>
              <a:srgbClr val="B3B3B3"/>
            </a:solidFill>
          </a:ln>
        </c:spPr>
        <c:txPr>
          <a:bodyPr/>
          <a:lstStyle/>
          <a:p>
            <a:pPr>
              <a:defRPr sz="1000" b="0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36524032"/>
        <c:crosses val="autoZero"/>
        <c:crossBetween val="between"/>
      </c:valAx>
      <c:catAx>
        <c:axId val="36524032"/>
        <c:scaling>
          <c:orientation val="minMax"/>
        </c:scaling>
        <c:delete val="0"/>
        <c:axPos val="b"/>
        <c:numFmt formatCode="[$-1000409]mm/dd/yyyy" sourceLinked="0"/>
        <c:majorTickMark val="none"/>
        <c:minorTickMark val="none"/>
        <c:tickLblPos val="nextTo"/>
        <c:spPr>
          <a:ln w="9360">
            <a:solidFill>
              <a:srgbClr val="B3B3B3"/>
            </a:solidFill>
          </a:ln>
        </c:spPr>
        <c:txPr>
          <a:bodyPr/>
          <a:lstStyle/>
          <a:p>
            <a:pPr>
              <a:defRPr sz="1000" b="0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34658560"/>
        <c:crosses val="autoZero"/>
        <c:auto val="1"/>
        <c:lblAlgn val="ctr"/>
        <c:lblOffset val="100"/>
        <c:noMultiLvlLbl val="0"/>
      </c:catAx>
      <c:spPr>
        <a:noFill/>
        <a:ln>
          <a:solidFill>
            <a:srgbClr val="B3B3B3"/>
          </a:solidFill>
          <a:prstDash val="solid"/>
        </a:ln>
      </c:spPr>
    </c:plotArea>
    <c:legend>
      <c:legendPos val="r"/>
      <c:layout/>
      <c:overlay val="0"/>
      <c:spPr>
        <a:noFill/>
        <a:ln>
          <a:noFill/>
        </a:ln>
      </c:spPr>
      <c:txPr>
        <a:bodyPr/>
        <a:lstStyle/>
        <a:p>
          <a:pPr>
            <a:defRPr sz="1000" b="0">
              <a:solidFill>
                <a:srgbClr val="000000"/>
              </a:solidFill>
              <a:latin typeface="Calibri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82F9F1CA-DF09-4CC2-B1FD-1246E68E9EA4}" type="datetimeFigureOut">
              <a:t>4/23/2018</a:t>
            </a:fld>
            <a:endParaRPr lang="en-US" sz="14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AD7738DD-2469-4F78-BB4D-2AC9DA3A4DD1}" type="slidenum">
              <a:t>‹#›</a:t>
            </a:fld>
            <a:endParaRPr lang="en-US" sz="14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206805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371599" y="764280"/>
            <a:ext cx="5028480" cy="3771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3"/>
          </p:nvPr>
        </p:nvSpPr>
        <p:spPr>
          <a:xfrm>
            <a:off x="777239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en-US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A455210A-E84E-4E43-88DA-40F4A92C15C9}" type="datetimeFigureOut">
              <a:t>4/23/2018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en-US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70586A46-8E5E-49A1-899C-277BD7B062E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40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en-US" sz="2000" b="0" i="0" u="none" strike="noStrike" kern="1200">
        <a:ln>
          <a:noFill/>
        </a:ln>
        <a:latin typeface="Arial" pitchFamily="18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599" y="764280"/>
            <a:ext cx="5028840" cy="377136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599" y="764280"/>
            <a:ext cx="5028840" cy="377136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 anchor="t"/>
          <a:lstStyle/>
          <a:p>
            <a:pPr lvl="0" algn="l" hangingPunct="1"/>
            <a:fld id="{2D7589F9-5D12-4038-B9EC-A58ED19C06DE}" type="slidenum">
              <a:t>60</a:t>
            </a:fld>
            <a:endParaRPr lang="en-US" sz="1800">
              <a:solidFill>
                <a:srgbClr val="000000"/>
              </a:solidFill>
              <a:latin typeface="Arial" pitchFamily="18"/>
              <a:ea typeface="+mn-ea" pitchFamily="2"/>
              <a:cs typeface="+mn-cs" pitchFamily="2"/>
            </a:endParaRPr>
          </a:p>
        </p:txBody>
      </p:sp>
      <p:sp>
        <p:nvSpPr>
          <p:cNvPr id="3" name="Slide Image Placeholder 2"/>
          <p:cNvSpPr>
            <a:spLocks noGrp="1" noRot="1" noChangeAspect="1" noResize="1"/>
          </p:cNvSpPr>
          <p:nvPr>
            <p:ph type="sldImg"/>
          </p:nvPr>
        </p:nvSpPr>
        <p:spPr>
          <a:xfrm>
            <a:off x="1295280" y="754199"/>
            <a:ext cx="5181120" cy="377136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036079" y="4777920"/>
            <a:ext cx="5698800" cy="4525560"/>
          </a:xfrm>
        </p:spPr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0000" tIns="45000" rIns="90000" bIns="45000" anchor="t"/>
          <a:lstStyle/>
          <a:p>
            <a:pPr lvl="0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9500"/>
            <a:ext cx="8566150" cy="1620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1300" y="4286250"/>
            <a:ext cx="7054850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BDAD7E8-6032-4D09-BBF6-22175A21898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04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FFB21C9-B15C-47C7-8524-AC5DCEEC6B6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8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79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79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8460E7A-2554-4DE7-BCC2-7433EF44B8D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1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9500"/>
            <a:ext cx="8566150" cy="1620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1300" y="4286250"/>
            <a:ext cx="7054850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5A40B21-196D-4060-BFF9-917AF122E11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F0532F8-E637-4E21-9140-EBB92180479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9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859338"/>
            <a:ext cx="8566150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05163"/>
            <a:ext cx="8566150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0838025-F35D-45C7-826D-C3B434CDB27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70063"/>
            <a:ext cx="4457700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70063"/>
            <a:ext cx="4457700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8738B5B-2613-42D3-9A94-63D748EF661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7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692275"/>
            <a:ext cx="4452937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398713"/>
            <a:ext cx="4452937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9688" y="1692275"/>
            <a:ext cx="4454525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9688" y="2398713"/>
            <a:ext cx="4454525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2E7F975-A4BE-4180-B758-A6601DAF138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03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3F532FD-543B-4C04-9A33-BED1AD3F79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5CE48B4-CFD3-4494-A425-9AD16632EC6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9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3316287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0175" y="301625"/>
            <a:ext cx="5634038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582738"/>
            <a:ext cx="3316287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3EDDD49-75C8-4C37-BCE4-DBE9ABBC8EC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6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66BE6D5-573D-45D7-A47D-74118F3B956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7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850" y="5294313"/>
            <a:ext cx="6046788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4850" y="676275"/>
            <a:ext cx="60467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4850" y="5918200"/>
            <a:ext cx="6046788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72BA0FD-0B4D-4818-8D48-0B4A7B1CE32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3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B48657-959D-4210-BF0A-4ABAED53F43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9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4579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79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5F344B0-D5E4-4F0B-8384-69D9725BF55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0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859338"/>
            <a:ext cx="8566150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05163"/>
            <a:ext cx="8566150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586C065-CF2B-4381-8994-937C987FA8F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8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94CFCF6-F8DF-44A6-8085-0F73984BD42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5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692275"/>
            <a:ext cx="4452937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398713"/>
            <a:ext cx="4452937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9688" y="1692275"/>
            <a:ext cx="4454525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9688" y="2398713"/>
            <a:ext cx="4454525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8E8862B-CDC7-4A4D-ABBB-B74A5FC8691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3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D2D68E-88A3-4685-9A18-FA63F8384D5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2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A7E0F98-F428-4FD3-90CF-739E7B59ED8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8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3316287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0175" y="301625"/>
            <a:ext cx="5634038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582738"/>
            <a:ext cx="3316287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F649876-34D6-47B4-903B-23B60F30655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9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850" y="5294313"/>
            <a:ext cx="6046788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4850" y="676275"/>
            <a:ext cx="60467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4850" y="5918200"/>
            <a:ext cx="6046788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8E9A9D9-82C7-4615-9536-20B50CFFDDA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9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2"/>
          </p:nvPr>
        </p:nvSpPr>
        <p:spPr>
          <a:xfrm>
            <a:off x="503640" y="6889320"/>
            <a:ext cx="2346840" cy="52091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en-US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3"/>
          </p:nvPr>
        </p:nvSpPr>
        <p:spPr>
          <a:xfrm>
            <a:off x="3445920" y="6889320"/>
            <a:ext cx="3193560" cy="52091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en-US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4"/>
          </p:nvPr>
        </p:nvSpPr>
        <p:spPr>
          <a:xfrm>
            <a:off x="7224479" y="6889320"/>
            <a:ext cx="2346840" cy="52091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CE752112-F410-4000-B8EF-83F163B12B94}" type="slidenum">
              <a:t>‹#›</a:t>
            </a:fld>
            <a:endParaRPr lang="en-US"/>
          </a:p>
        </p:txBody>
      </p:sp>
      <p:sp>
        <p:nvSpPr>
          <p:cNvPr id="5" name="Title Placeholder 4"/>
          <p:cNvSpPr txBox="1">
            <a:spLocks noGrp="1"/>
          </p:cNvSpPr>
          <p:nvPr>
            <p:ph type="title"/>
          </p:nvPr>
        </p:nvSpPr>
        <p:spPr>
          <a:xfrm>
            <a:off x="503640" y="301320"/>
            <a:ext cx="906840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  <p:sp>
        <p:nvSpPr>
          <p:cNvPr id="6" name="Text Placeholder 5"/>
          <p:cNvSpPr txBox="1">
            <a:spLocks noGrp="1"/>
          </p:cNvSpPr>
          <p:nvPr>
            <p:ph type="body" idx="1"/>
          </p:nvPr>
        </p:nvSpPr>
        <p:spPr>
          <a:xfrm>
            <a:off x="503640" y="1769040"/>
            <a:ext cx="9068400" cy="4990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hangingPunct="1">
        <a:tabLst/>
        <a:defRPr lang="en-US" sz="1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cs typeface="Mangal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1417"/>
        </a:spcAft>
        <a:tabLst/>
        <a:defRPr lang="en-US" sz="3200" b="0" i="0" u="none" strike="noStrike" kern="1200" spc="0">
          <a:ln>
            <a:noFill/>
          </a:ln>
          <a:solidFill>
            <a:srgbClr val="000000"/>
          </a:solidFill>
          <a:latin typeface="Arial" pitchFamily="18"/>
          <a:cs typeface="Mangal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3640" y="301320"/>
            <a:ext cx="9067680" cy="126216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US"/>
              <a:t>Click to edit the title text formatClick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503640" y="1769400"/>
            <a:ext cx="9067680" cy="499068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lvl="0"/>
            <a:r>
              <a:rPr lang="en-CA"/>
              <a:t>Click to edit the outline text format</a:t>
            </a:r>
          </a:p>
          <a:p>
            <a:pPr lvl="1"/>
            <a:r>
              <a:rPr lang="en-CA"/>
              <a:t>Second Outline Level</a:t>
            </a:r>
          </a:p>
          <a:p>
            <a:pPr lvl="2"/>
            <a:r>
              <a:rPr lang="en-CA"/>
              <a:t>Third Outline Level</a:t>
            </a:r>
          </a:p>
          <a:p>
            <a:pPr lvl="3"/>
            <a:r>
              <a:rPr lang="en-CA"/>
              <a:t>Fourth Outline Level</a:t>
            </a:r>
          </a:p>
          <a:p>
            <a:pPr lvl="4"/>
            <a:r>
              <a:rPr lang="en-CA"/>
              <a:t>Fifth Outline Level</a:t>
            </a:r>
          </a:p>
          <a:p>
            <a:pPr lvl="5"/>
            <a:r>
              <a:rPr lang="en-CA"/>
              <a:t>Sixth Outline Level</a:t>
            </a:r>
          </a:p>
          <a:p>
            <a:pPr lvl="6"/>
            <a:r>
              <a:rPr lang="en-CA"/>
              <a:t>Seventh Outline Level</a:t>
            </a:r>
          </a:p>
          <a:p>
            <a:pPr lvl="7"/>
            <a:r>
              <a:rPr lang="en-CA"/>
              <a:t>Eighth Outline Level</a:t>
            </a:r>
          </a:p>
          <a:p>
            <a:pPr lvl="0"/>
            <a:r>
              <a:rPr lang="en-CA"/>
              <a:t>Ninth Outline LevelClick to edit Master text styles</a:t>
            </a:r>
          </a:p>
          <a:p>
            <a:pPr lvl="0"/>
            <a:r>
              <a:rPr lang="en-CA"/>
              <a:t>Second level</a:t>
            </a:r>
          </a:p>
          <a:p>
            <a:pPr lvl="0"/>
            <a:r>
              <a:rPr lang="en-CA"/>
              <a:t>Third level</a:t>
            </a:r>
          </a:p>
          <a:p>
            <a:pPr lvl="0"/>
            <a:r>
              <a:rPr lang="en-CA"/>
              <a:t>Fourth level</a:t>
            </a:r>
          </a:p>
          <a:p>
            <a:pPr lvl="0"/>
            <a:r>
              <a:rPr lang="en-CA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503640" y="6889320"/>
            <a:ext cx="2346840" cy="52091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en-US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445920" y="6889320"/>
            <a:ext cx="3193560" cy="52091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en-US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7224479" y="6889320"/>
            <a:ext cx="2346840" cy="52091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D871F03F-11E6-4786-AC69-210B3B62023A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lvl="0" algn="ctr" rtl="0" hangingPunct="0">
        <a:buNone/>
        <a:tabLst/>
        <a:defRPr lang="en-US" sz="4400" b="0" i="0" u="none" strike="noStrike" kern="1200" spc="0">
          <a:ln>
            <a:noFill/>
          </a:ln>
          <a:solidFill>
            <a:srgbClr val="000000"/>
          </a:solidFill>
          <a:latin typeface="Arial" pitchFamily="18"/>
          <a:ea typeface="Lucida Sans Unicode" pitchFamily="2"/>
          <a:cs typeface="Mangal" pitchFamily="2"/>
        </a:defRPr>
      </a:lvl1pPr>
    </p:titleStyle>
    <p:bodyStyle>
      <a:lvl1pPr lvl="0" rtl="0">
        <a:buSzPct val="45000"/>
        <a:buFont typeface="StarSymbol"/>
        <a:buChar char="●"/>
        <a:tabLst/>
        <a:defRPr lang="en-CA" sz="3200" b="0" i="0" u="none" strike="noStrike" spc="0">
          <a:latin typeface="Arial" pitchFamily="18"/>
          <a:cs typeface="Mangal" pitchFamily="2"/>
        </a:defRPr>
      </a:lvl1pPr>
      <a:lvl2pPr lvl="1" rtl="0">
        <a:buSzPct val="75000"/>
        <a:buFont typeface="StarSymbol"/>
        <a:buChar char="–"/>
        <a:tabLst/>
        <a:defRPr lang="en-CA" sz="3200" b="0" i="0" u="none" strike="noStrike" spc="0">
          <a:latin typeface="Arial" pitchFamily="18"/>
          <a:cs typeface="Mangal" pitchFamily="2"/>
        </a:defRPr>
      </a:lvl2pPr>
      <a:lvl3pPr lvl="2" rtl="0">
        <a:buSzPct val="45000"/>
        <a:buFont typeface="StarSymbol"/>
        <a:buChar char="●"/>
        <a:tabLst/>
        <a:defRPr lang="en-CA" sz="3200" b="0" i="0" u="none" strike="noStrike" spc="0">
          <a:latin typeface="Arial" pitchFamily="18"/>
          <a:cs typeface="Mangal" pitchFamily="2"/>
        </a:defRPr>
      </a:lvl3pPr>
      <a:lvl4pPr lvl="3" rtl="0">
        <a:buSzPct val="75000"/>
        <a:buFont typeface="StarSymbol"/>
        <a:buChar char="–"/>
        <a:tabLst/>
        <a:defRPr lang="en-CA" sz="3200" b="0" i="0" u="none" strike="noStrike" spc="0">
          <a:latin typeface="Arial" pitchFamily="18"/>
          <a:cs typeface="Mangal" pitchFamily="2"/>
        </a:defRPr>
      </a:lvl4pPr>
      <a:lvl5pPr lvl="4" rtl="0">
        <a:buSzPct val="45000"/>
        <a:buFont typeface="StarSymbol"/>
        <a:buChar char="●"/>
        <a:tabLst/>
        <a:defRPr lang="en-CA" sz="3200" b="0" i="0" u="none" strike="noStrike" spc="0">
          <a:latin typeface="Arial" pitchFamily="18"/>
          <a:cs typeface="Mangal" pitchFamily="2"/>
        </a:defRPr>
      </a:lvl5pPr>
      <a:lvl6pPr lvl="5" rtl="0">
        <a:buSzPct val="45000"/>
        <a:buFont typeface="StarSymbol"/>
        <a:buChar char="●"/>
        <a:tabLst/>
        <a:defRPr lang="en-CA" sz="3200" b="0" i="0" u="none" strike="noStrike" spc="0">
          <a:latin typeface="Arial" pitchFamily="18"/>
          <a:cs typeface="Mangal" pitchFamily="2"/>
        </a:defRPr>
      </a:lvl6pPr>
      <a:lvl7pPr lvl="6" rtl="0">
        <a:buSzPct val="45000"/>
        <a:buFont typeface="StarSymbol"/>
        <a:buChar char="●"/>
        <a:tabLst/>
        <a:defRPr lang="en-CA" sz="3200" b="0" i="0" u="none" strike="noStrike" spc="0">
          <a:latin typeface="Arial" pitchFamily="18"/>
          <a:cs typeface="Mangal" pitchFamily="2"/>
        </a:defRPr>
      </a:lvl7pPr>
      <a:lvl8pPr lvl="7" rtl="0">
        <a:buSzPct val="45000"/>
        <a:buFont typeface="StarSymbol"/>
        <a:buChar char="●"/>
        <a:tabLst/>
        <a:defRPr lang="en-CA" sz="3200" b="0" i="0" u="none" strike="noStrike" spc="0">
          <a:latin typeface="Arial" pitchFamily="18"/>
          <a:cs typeface="Mangal" pitchFamily="2"/>
        </a:defRPr>
      </a:lvl8pPr>
      <a:lvl9pPr lvl="0" rtl="0" hangingPunct="0">
        <a:spcBef>
          <a:spcPts val="0"/>
        </a:spcBef>
        <a:spcAft>
          <a:spcPts val="1417"/>
        </a:spcAft>
        <a:buNone/>
        <a:tabLst/>
        <a:defRPr lang="en-CA" sz="3200" b="0" i="0" u="none" strike="noStrike" spc="0">
          <a:latin typeface="Arial" pitchFamily="18"/>
          <a:cs typeface="Mangal" pitchFamily="2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Contesting from VY2ZM on PEI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" y="1097280"/>
            <a:ext cx="10060199" cy="6677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160 Array Patter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160 Array Patterns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8db Unidirectional to EU – Phasing -90/0</a:t>
            </a: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8db Unidirectional to SW – Phasing 0/-90</a:t>
            </a: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5db Bidirectional NE/SW – Phasing -90/-90</a:t>
            </a: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3db Bidirectional NW/SE – Phasing -90/-180</a:t>
            </a: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Split Pattern N&amp;E 6db – Phase -90/0/-180/-180</a:t>
            </a: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Split Pattern W &amp;S 6db– Phase 0/-90/-180/-180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15M Quad Stacks &amp; 80M 4S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15M Quad Stacks &amp; 80M 4SQ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" y="1280520"/>
            <a:ext cx="10074959" cy="756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20M Stacks 130/80/40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20M Stacks 130/80/40ft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320" y="1299240"/>
            <a:ext cx="10074959" cy="6504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X7 Backup Tribander &amp; 10M 3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X7 Backup Tribander &amp; 10M 3/3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" y="1463399"/>
            <a:ext cx="10075679" cy="8536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80M 3 x 3 BS/EF Array in Pro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80M 3 x 3 BS/EF Array in Progress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160" y="1646280"/>
            <a:ext cx="10074959" cy="756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80m Array at Sun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80m Array at Sunset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400" y="1463399"/>
            <a:ext cx="10074959" cy="779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80M (3) in Line – NE Side of Ar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80M (3) in Line – NE Side of Array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" y="1310400"/>
            <a:ext cx="10074959" cy="756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80M 3x3 Eznec Pl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80M 3x3 Eznec Plot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639720" y="1563839"/>
            <a:ext cx="10968120" cy="7948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One of (6) Rx Short Verts for 160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One of (6) Rx Short Verts for 160M</a:t>
            </a:r>
          </a:p>
        </p:txBody>
      </p:sp>
      <p:graphicFrame>
        <p:nvGraphicFramePr>
          <p:cNvPr id="3" name="Chart Placeholder 2"/>
          <p:cNvGraphicFramePr/>
          <p:nvPr/>
        </p:nvGraphicFramePr>
        <p:xfrm>
          <a:off x="503640" y="1769400"/>
          <a:ext cx="9067680" cy="499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-20520" y="1554840"/>
            <a:ext cx="12177360" cy="756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Three 160M Rx Verticals in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Three 160M Rx Verticals in Line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29880" y="1582560"/>
            <a:ext cx="10074959" cy="756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VY2ZM Location Vs. VE1Z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VY2ZM Location Vs. VE1ZZ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4760" y="1391040"/>
            <a:ext cx="9225360" cy="4839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eed/Matching System for RX 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Feed/Matching System for RX Ants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1080" y="1829160"/>
            <a:ext cx="10074959" cy="756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Inside the VY2ZM S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Inside the VY2ZM Station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" y="1280520"/>
            <a:ext cx="10074959" cy="6768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My Son Patrick KK6ZM (K6A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My Son Patrick KK6ZM (K6AAX)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" y="1584720"/>
            <a:ext cx="10074959" cy="756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Daughter Lucy on Our Beach – Water is +20C in July/Aug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Daughter Lucy on Our Beach – Water is +20C in July/August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960" y="1646280"/>
            <a:ext cx="10074959" cy="8821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Bald Eagles at Our Shor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Bald Eagles at Our Shoreline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91080" y="1710720"/>
            <a:ext cx="10074959" cy="64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One of our Many Rabb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One of our Many Rabbits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" y="1280520"/>
            <a:ext cx="10075679" cy="728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Crashing Surf at Sun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88740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Crashing Surf at Sunset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960" y="1189080"/>
            <a:ext cx="10074959" cy="7073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Lobsters Caught Behind our Ho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Lobsters Caught Behind our House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960" y="1280520"/>
            <a:ext cx="10074959" cy="698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Rainbow Near Sun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Rainbow Near Sunset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3640" y="1563839"/>
            <a:ext cx="9067680" cy="5196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Beach Shoreline Behind the Ho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Beach Shoreline Behind the House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77119" y="1722960"/>
            <a:ext cx="7769160" cy="4954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Google Earth 46'28''N 62'28”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88740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Google Earth 46'28''N 62'28”W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" y="1189080"/>
            <a:ext cx="10075679" cy="6494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 Typical Sunset to the N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A Typical Sunset to the NW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960" y="1769400"/>
            <a:ext cx="10074959" cy="8486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Land Meets Frozen Oc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Land Meets Frozen Ocean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960" y="1563839"/>
            <a:ext cx="10074959" cy="7192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We Do Get Snows in Winter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We Do Get Snows in Winter!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960" y="1493280"/>
            <a:ext cx="10074959" cy="756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We Also Get Visitors in Summer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We Also Get Visitors in Summer!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960" y="1401840"/>
            <a:ext cx="10074959" cy="756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Westerly View from Nearest Neighbor's Homes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Westerly View from Nearest Neighbor's Homesite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600" y="1769400"/>
            <a:ext cx="10075320" cy="8698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VY2ZM Viewed from Offsh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VY2ZM Viewed from Offshore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" y="1563839"/>
            <a:ext cx="10074959" cy="7278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erial View 2005 from KD4D's Pl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Aerial View 2005 from KD4D's Plane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645920"/>
            <a:ext cx="10074959" cy="7315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erial View Looking Nor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Aerial View Looking North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" y="1280520"/>
            <a:ext cx="10074959" cy="756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pecial 160M Memories at VY2Z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Special 160M Memories at VY2ZM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9V1GO 160M Phone – Longpath</a:t>
            </a: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DU7ET 160M Phone – Shortpath</a:t>
            </a: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VK6APZ 160M Phone – Longpath</a:t>
            </a: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ST0R 160M Phone</a:t>
            </a: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VP8STI 160M Phone</a:t>
            </a: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JA Runs at Sunset – 2020z-2210z (40 per day)</a:t>
            </a: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JA Runs at Sunrise – 0730z-1150z (100 a day)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ailures: Mfr's Design &amp; My Own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352520"/>
          </a:xfrm>
        </p:spPr>
        <p:txBody>
          <a:bodyPr wrap="square" lIns="90000" tIns="45000" rIns="90000" bIns="45000" anchor="t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Failures: Mfr's Design &amp; My Own!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Example #1 - Too Much Torque for a Tower</a:t>
            </a:r>
          </a:p>
          <a:p>
            <a:pPr marL="0" lvl="0" indent="0">
              <a:buNone/>
            </a:pPr>
            <a:endParaRPr lang="en-CA">
              <a:latin typeface="Arial" pitchFamily="18"/>
              <a:cs typeface="Mangal" pitchFamily="2"/>
            </a:endParaRP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Example #2 - Failure of Cushcraft Boom to Mast Clamping System (Aluminium Shear)</a:t>
            </a:r>
          </a:p>
          <a:p>
            <a:pPr marL="0" lvl="0" indent="0">
              <a:buNone/>
            </a:pPr>
            <a:endParaRPr lang="en-CA">
              <a:latin typeface="Arial" pitchFamily="18"/>
              <a:cs typeface="Mangal" pitchFamily="2"/>
            </a:endParaRP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Example #3 – Effects of a Salt Water Location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The Early Start Up Ye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352520"/>
          </a:xfrm>
        </p:spPr>
        <p:txBody>
          <a:bodyPr wrap="square" lIns="90000" tIns="45000" rIns="90000" bIns="45000" anchor="t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The Early Start Up Years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5251680"/>
          </a:xfrm>
        </p:spPr>
        <p:txBody>
          <a:bodyPr wrap="square" lIns="90000" tIns="45000" rIns="90000" bIns="45000" anchor="t">
            <a:spAutoFit/>
          </a:bodyPr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2000 Visited PEI to find a dream location</a:t>
            </a: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2001 We built a home and 160 2 x 2 Array</a:t>
            </a: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2002 Added 80m 4Sq and Basic 40-10 System</a:t>
            </a: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2003 Stacks Built for 40/20/15/10</a:t>
            </a: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2007 40m 3/3 added on 170ft tower</a:t>
            </a: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2008 6/6 OWA Stacks Added for 15m</a:t>
            </a: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2009 Installed 3 x 3 Vertical 80M BS/EF Array</a:t>
            </a: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2010 – 2016  Ongoing Maintenance/Upgrades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48ft Boom Dir Side Double Truss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48ft Boom Dir Side Double Trussed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960" y="1463399"/>
            <a:ext cx="10074959" cy="5245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48ft Boom Refl Side Double Truss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20088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48ft Boom Refl Side Double Trussed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920239"/>
            <a:ext cx="10076760" cy="756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Director Side Bracketing to T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1163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Director Side Bracketing to Tower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960" y="1189080"/>
            <a:ext cx="10074959" cy="6676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Reflector Side Bracketed to T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Reflector Side Bracketed to Tower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960" y="1769400"/>
            <a:ext cx="10074959" cy="8045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erious Ice Loading February 20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91440"/>
            <a:ext cx="9067680" cy="147204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Serious Ice Loading February 2012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960" y="1189080"/>
            <a:ext cx="10074959" cy="5520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Tower Failure Due to Ice Loading Torque Coupled by High Win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19268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Tower Failure Due to Ice Loading Torque Coupled by High Winds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19440" y="1769400"/>
            <a:ext cx="10169280" cy="5911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Cushcraft XM Boom to Mast Cra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Cushcraft XM Boom to Mast Cradle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65680" y="1882800"/>
            <a:ext cx="5775840" cy="4400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New &amp; Failed XM Moun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431359"/>
          </a:xfrm>
        </p:spPr>
        <p:txBody>
          <a:bodyPr wrap="square" lIns="90000" tIns="45000" rIns="90000" bIns="45000" anchor="t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New &amp; Failed XM Mount Side by Side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3040" y="1646280"/>
            <a:ext cx="9748800" cy="7993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Results of Boom to Mast Shearing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Results of Boom to Mast Shearing!</a:t>
            </a: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2920" y="1646640"/>
            <a:ext cx="8302319" cy="5182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Mosely Boom to Mast &#10;This One Has Some Muscle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Mosely Boom to Mast </a:t>
            </a:r>
            <a:br>
              <a:rPr lang="en-US" sz="4400">
                <a:latin typeface="Arial" pitchFamily="18"/>
              </a:rPr>
            </a:br>
            <a:r>
              <a:rPr lang="en-US" sz="4400">
                <a:latin typeface="Arial" pitchFamily="18"/>
              </a:rPr>
              <a:t>This One Has Some Muscle!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" y="1674719"/>
            <a:ext cx="9840240" cy="6648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Key Design Princi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352520"/>
          </a:xfrm>
        </p:spPr>
        <p:txBody>
          <a:bodyPr wrap="square" lIns="90000" tIns="45000" rIns="90000" bIns="45000" anchor="t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Key Design Principles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716400" y="1005840"/>
            <a:ext cx="9067680" cy="6808680"/>
          </a:xfrm>
        </p:spPr>
        <p:txBody>
          <a:bodyPr wrap="square" lIns="90000" tIns="45000" rIns="90000" bIns="45000" anchor="t">
            <a:spAutoFit/>
          </a:bodyPr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Lowband Vertical Systems Placed at Seaside</a:t>
            </a: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Sited Towers To Allow Unimpeded Access to EU</a:t>
            </a: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Optimized Vertical Array Steering for Contesting</a:t>
            </a: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Limited Boom Lengths to 36 feet for Survival</a:t>
            </a: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Employed M2/Orion Rotors to turn yagis in wind</a:t>
            </a: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Did not use Rotatable Sidemount Systems</a:t>
            </a: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Employed Specialized Rx Array for 160m Dx'ing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Replacement 20M Yagi Rigged for Tra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Replacement 20M Yagi Rigged for Tramming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828800"/>
            <a:ext cx="9931320" cy="7034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Top of Tower Rigged for Tra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Top of Tower Rigged for Tramming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" y="1646640"/>
            <a:ext cx="10075679" cy="731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20M Yagi ½ Way Up to 135 F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20M Yagi ½ Way Up to 135 Feet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0600" y="1646280"/>
            <a:ext cx="10044720" cy="8291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ntenna is Almost The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Antenna is Almost There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" y="1189080"/>
            <a:ext cx="10075679" cy="6247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20M Stacks Again Opera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20M Stacks Again Operational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3680" y="1097280"/>
            <a:ext cx="10136160" cy="7591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Even Good Engineering F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88740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Even Good Engineering Fails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960" y="1189080"/>
            <a:ext cx="10074959" cy="640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alt Spray Finds a Way In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96408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Salt Spray Finds a Way In!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960" y="1189080"/>
            <a:ext cx="10074959" cy="6951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 Few Contesting/DX Achiev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A Few Contesting/DX Achievements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563839"/>
            <a:ext cx="9067680" cy="55702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Several World/N. American/Canadian Records</a:t>
            </a: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#2 World Single-Op All Band in CQWW</a:t>
            </a: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Multiple Top 5 Finishes Single Op A/B CQWW</a:t>
            </a: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16 Single-Op All Band Wins for W/VE ARRL DX</a:t>
            </a: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WAZ 40 Single Band 160M</a:t>
            </a: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DXCC Honor Roll Achieved Single Band 160M</a:t>
            </a:r>
          </a:p>
          <a:p>
            <a:pPr marL="0" lvl="0" indent="0"/>
            <a:r>
              <a:rPr lang="en-CA" sz="4000" b="1" i="1" u="sng">
                <a:latin typeface="Arial" pitchFamily="18"/>
                <a:cs typeface="Mangal" pitchFamily="2"/>
              </a:rPr>
              <a:t>(The ABOVE  is probably worth a cupper at your local Starbucks!!!)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 Few Lessons Learned Along the Way...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A Few Lessons Learned Along the Way.....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A quiet location free from man-made noise is vital to low band success</a:t>
            </a: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Maximizing Low Band Antenna gain is critical</a:t>
            </a: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Verticals along the ocean are top performers</a:t>
            </a: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Yagis (and other horizontally polarized antennas) are no better along the ocean than placement on a hilltop inland</a:t>
            </a:r>
          </a:p>
          <a:p>
            <a:pPr marL="0" lvl="0" indent="0"/>
            <a:r>
              <a:rPr lang="en-CA">
                <a:latin typeface="Arial" pitchFamily="18"/>
                <a:cs typeface="Mangal" pitchFamily="2"/>
              </a:rPr>
              <a:t>Antenna RDF can eliminate the need for Beverage and/or other Rx Listening Antennas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Thanks for Coming – Hope to CU in the Next Contes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Thanks for Coming – Hope to CU in the Next Contest!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769400"/>
            <a:ext cx="10059840" cy="6444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House and Ants in Progress&#10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House and Ants in Progress</a:t>
            </a:r>
            <a:br>
              <a:rPr lang="en-US" sz="4400">
                <a:latin typeface="Arial" pitchFamily="18"/>
              </a:rPr>
            </a:br>
            <a:endParaRPr lang="en-US" sz="4400">
              <a:latin typeface="Arial" pitchFamily="18"/>
            </a:endParaRP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" y="1463399"/>
            <a:ext cx="10074959" cy="756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9"/>
          <p:cNvSpPr/>
          <p:nvPr/>
        </p:nvSpPr>
        <p:spPr>
          <a:xfrm>
            <a:off x="407880" y="705960"/>
            <a:ext cx="8605440" cy="704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600" b="1" i="0" u="none" strike="noStrike" kern="1200" spc="0">
                <a:ln>
                  <a:noFill/>
                </a:ln>
                <a:solidFill>
                  <a:srgbClr val="1F497D"/>
                </a:solidFill>
                <a:latin typeface="Arial" pitchFamily="18"/>
                <a:ea typeface="Lucida Sans Unicode" pitchFamily="2"/>
                <a:cs typeface="Mangal" pitchFamily="2"/>
              </a:rPr>
              <a:t> Contesting from VY2ZM on PEI</a:t>
            </a:r>
          </a:p>
        </p:txBody>
      </p:sp>
      <p:sp>
        <p:nvSpPr>
          <p:cNvPr id="3" name="Text Box 30"/>
          <p:cNvSpPr/>
          <p:nvPr/>
        </p:nvSpPr>
        <p:spPr>
          <a:xfrm>
            <a:off x="473760" y="3485880"/>
            <a:ext cx="6151679" cy="1099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899"/>
              </a:spcBef>
              <a:spcAft>
                <a:spcPts val="0"/>
              </a:spcAft>
              <a:buNone/>
              <a:tabLst/>
            </a:pPr>
            <a:r>
              <a:rPr lang="en-US" sz="32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Lucida Sans Unicode" pitchFamily="1"/>
                <a:cs typeface="Arial" pitchFamily="34"/>
              </a:rPr>
              <a:t>By Jeff  Briggs, VY2ZM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899"/>
              </a:spcBef>
              <a:spcAft>
                <a:spcPts val="0"/>
              </a:spcAft>
              <a:buNone/>
              <a:tabLst/>
            </a:pPr>
            <a:endParaRPr lang="en-US" sz="2000" b="1" i="0" u="none" strike="noStrike" kern="1200" spc="0">
              <a:ln>
                <a:noFill/>
              </a:ln>
              <a:solidFill>
                <a:srgbClr val="000000"/>
              </a:solidFill>
              <a:latin typeface="Arial" pitchFamily="34"/>
              <a:ea typeface="Lucida Sans Unicode" pitchFamily="1"/>
              <a:cs typeface="Arial" pitchFamily="34"/>
            </a:endParaRPr>
          </a:p>
        </p:txBody>
      </p:sp>
      <p:sp>
        <p:nvSpPr>
          <p:cNvPr id="4" name="Rectangle 16"/>
          <p:cNvSpPr/>
          <p:nvPr/>
        </p:nvSpPr>
        <p:spPr>
          <a:xfrm>
            <a:off x="-14040" y="893519"/>
            <a:ext cx="370439" cy="365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254696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3840" y="5676480"/>
            <a:ext cx="847439" cy="1885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659720" y="5676480"/>
            <a:ext cx="1852919" cy="1724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Testing 160M Antenna at Night &#10;August 2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Testing 160M Antenna at Night </a:t>
            </a:r>
            <a:br>
              <a:rPr lang="en-US" sz="4400">
                <a:latin typeface="Arial" pitchFamily="18"/>
              </a:rPr>
            </a:br>
            <a:r>
              <a:rPr lang="en-US" sz="4400">
                <a:latin typeface="Arial" pitchFamily="18"/>
              </a:rPr>
              <a:t>August 2001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49320" y="1754280"/>
            <a:ext cx="10126080" cy="5911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160M 2 x 2 BS/EF Ar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160M 2 x 2 BS/EF Array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1640" y="1371959"/>
            <a:ext cx="10074959" cy="756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Rohn 160m Vertical Insulated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01320"/>
            <a:ext cx="9067680" cy="126216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0">
              <a:buNone/>
            </a:pPr>
            <a:r>
              <a:rPr lang="en-US" sz="4400">
                <a:latin typeface="Arial" pitchFamily="18"/>
              </a:rPr>
              <a:t>Rohn 160m Vertical Insulated Base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1769400"/>
            <a:ext cx="9067680" cy="4990680"/>
          </a:xfrm>
        </p:spPr>
        <p:txBody>
          <a:bodyPr wrap="square" lIns="90000" tIns="45000" rIns="90000" bIns="45000" anchor="t"/>
          <a:lstStyle>
            <a:def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defPPr>
            <a:lvl1pPr marL="432000" marR="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16"/>
                <a:ea typeface="Lucida Sans Unicode" pitchFamily="2"/>
                <a:cs typeface="Mangal"/>
              </a:defRPr>
            </a:lvl1pPr>
            <a:lvl2pPr marL="864000" marR="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marR="0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marR="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marR="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marR="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marR="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marR="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marR="0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marL="0" indent="0"/>
            <a:endParaRPr lang="en-US">
              <a:latin typeface="Arial" pitchFamily="18"/>
              <a:cs typeface="Mangal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0" y="1280159"/>
            <a:ext cx="10074959" cy="756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721</Words>
  <Application>Microsoft Office PowerPoint</Application>
  <PresentationFormat>Custom</PresentationFormat>
  <Paragraphs>107</Paragraphs>
  <Slides>60</Slides>
  <Notes>60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2" baseType="lpstr">
      <vt:lpstr>Default</vt:lpstr>
      <vt:lpstr>Default 1</vt:lpstr>
      <vt:lpstr>Contesting from VY2ZM on PEI</vt:lpstr>
      <vt:lpstr>VY2ZM Location Vs. VE1ZZ</vt:lpstr>
      <vt:lpstr>Google Earth 46'28''N 62'28”W</vt:lpstr>
      <vt:lpstr>The Early Start Up Years</vt:lpstr>
      <vt:lpstr>Key Design Principles</vt:lpstr>
      <vt:lpstr>House and Ants in Progress </vt:lpstr>
      <vt:lpstr>Testing 160M Antenna at Night  August 2001</vt:lpstr>
      <vt:lpstr>160M 2 x 2 BS/EF Array</vt:lpstr>
      <vt:lpstr>Rohn 160m Vertical Insulated Base</vt:lpstr>
      <vt:lpstr>160 Array Patterns</vt:lpstr>
      <vt:lpstr>15M Quad Stacks &amp; 80M 4SQ</vt:lpstr>
      <vt:lpstr>20M Stacks 130/80/40ft</vt:lpstr>
      <vt:lpstr>X7 Backup Tribander &amp; 10M 3/3</vt:lpstr>
      <vt:lpstr>80M 3 x 3 BS/EF Array in Progress</vt:lpstr>
      <vt:lpstr>80m Array at Sunset</vt:lpstr>
      <vt:lpstr>80M (3) in Line – NE Side of Array</vt:lpstr>
      <vt:lpstr>80M 3x3 Eznec Plot</vt:lpstr>
      <vt:lpstr>One of (6) Rx Short Verts for 160M</vt:lpstr>
      <vt:lpstr>Three 160M Rx Verticals in Line</vt:lpstr>
      <vt:lpstr>Feed/Matching System for RX Ants</vt:lpstr>
      <vt:lpstr>Inside the VY2ZM Station</vt:lpstr>
      <vt:lpstr>My Son Patrick KK6ZM (K6AAX)</vt:lpstr>
      <vt:lpstr>Daughter Lucy on Our Beach – Water is +20C in July/August</vt:lpstr>
      <vt:lpstr>Bald Eagles at Our Shoreline</vt:lpstr>
      <vt:lpstr>One of our Many Rabbits</vt:lpstr>
      <vt:lpstr>Crashing Surf at Sunset</vt:lpstr>
      <vt:lpstr>Lobsters Caught Behind our House</vt:lpstr>
      <vt:lpstr>Rainbow Near Sunset</vt:lpstr>
      <vt:lpstr>Beach Shoreline Behind the House</vt:lpstr>
      <vt:lpstr>A Typical Sunset to the NW</vt:lpstr>
      <vt:lpstr>Land Meets Frozen Ocean</vt:lpstr>
      <vt:lpstr>We Do Get Snows in Winter!</vt:lpstr>
      <vt:lpstr>We Also Get Visitors in Summer!</vt:lpstr>
      <vt:lpstr>Westerly View from Nearest Neighbor's Homesite</vt:lpstr>
      <vt:lpstr>VY2ZM Viewed from Offshore</vt:lpstr>
      <vt:lpstr>Aerial View 2005 from KD4D's Plane</vt:lpstr>
      <vt:lpstr>Aerial View Looking North</vt:lpstr>
      <vt:lpstr>Special 160M Memories at VY2ZM</vt:lpstr>
      <vt:lpstr>Failures: Mfr's Design &amp; My Own!</vt:lpstr>
      <vt:lpstr>48ft Boom Dir Side Double Trussed</vt:lpstr>
      <vt:lpstr>48ft Boom Refl Side Double Trussed</vt:lpstr>
      <vt:lpstr>Director Side Bracketing to Tower</vt:lpstr>
      <vt:lpstr>Reflector Side Bracketed to Tower</vt:lpstr>
      <vt:lpstr>Serious Ice Loading February 2012</vt:lpstr>
      <vt:lpstr>Tower Failure Due to Ice Loading Torque Coupled by High Winds</vt:lpstr>
      <vt:lpstr>Cushcraft XM Boom to Mast Cradle</vt:lpstr>
      <vt:lpstr>New &amp; Failed XM Mount Side by Side</vt:lpstr>
      <vt:lpstr>Results of Boom to Mast Shearing!</vt:lpstr>
      <vt:lpstr>Mosely Boom to Mast  This One Has Some Muscle!</vt:lpstr>
      <vt:lpstr>Replacement 20M Yagi Rigged for Tramming</vt:lpstr>
      <vt:lpstr>Top of Tower Rigged for Tramming</vt:lpstr>
      <vt:lpstr>20M Yagi ½ Way Up to 135 Feet</vt:lpstr>
      <vt:lpstr>Antenna is Almost There</vt:lpstr>
      <vt:lpstr>20M Stacks Again Operational</vt:lpstr>
      <vt:lpstr>Even Good Engineering Fails</vt:lpstr>
      <vt:lpstr>Salt Spray Finds a Way In!</vt:lpstr>
      <vt:lpstr>A Few Contesting/DX Achievements</vt:lpstr>
      <vt:lpstr>A Few Lessons Learned Along the Way.....</vt:lpstr>
      <vt:lpstr>Thanks for Coming – Hope to CU in the Next Contest!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</dc:creator>
  <cp:lastModifiedBy>Jeff</cp:lastModifiedBy>
  <cp:revision>7</cp:revision>
  <dcterms:modified xsi:type="dcterms:W3CDTF">2018-04-23T09:30:41Z</dcterms:modified>
</cp:coreProperties>
</file>